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6" r:id="rId5"/>
    <p:sldId id="267" r:id="rId6"/>
    <p:sldId id="257" r:id="rId7"/>
    <p:sldId id="258" r:id="rId8"/>
    <p:sldId id="259" r:id="rId9"/>
    <p:sldId id="260" r:id="rId10"/>
    <p:sldId id="261" r:id="rId11"/>
    <p:sldId id="262" r:id="rId12"/>
    <p:sldId id="263" r:id="rId13"/>
    <p:sldId id="264" r:id="rId14"/>
    <p:sldId id="272" r:id="rId15"/>
    <p:sldId id="269" r:id="rId16"/>
    <p:sldId id="265" r:id="rId17"/>
    <p:sldId id="268"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9410E-1F59-4996-8BFD-915D30BEE432}" v="15" dt="2020-05-29T06:24:04.345"/>
    <p1510:client id="{ED0DA72F-EBDE-492F-96E7-823EBFDFEF27}" v="2" dt="2021-05-18T07:01:13.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64"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725B3-1DCA-4878-927F-A11F22D452EB}" type="datetimeFigureOut">
              <a:rPr lang="nl-NL" smtClean="0"/>
              <a:t>18-5-2021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C0049-E509-4791-98DD-39657392C55C}" type="slidenum">
              <a:rPr lang="nl-NL" smtClean="0"/>
              <a:t>‹nr.›</a:t>
            </a:fld>
            <a:endParaRPr lang="nl-NL"/>
          </a:p>
        </p:txBody>
      </p:sp>
    </p:spTree>
    <p:extLst>
      <p:ext uri="{BB962C8B-B14F-4D97-AF65-F5344CB8AC3E}">
        <p14:creationId xmlns:p14="http://schemas.microsoft.com/office/powerpoint/2010/main" val="408867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87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Je zou denken dat steden met elkaar gaan concurreren en dat er daardoor een gevarieerd aanbod ontstaat. Niets is minder waar. Steden lijken steeds meer op elkaar. Om je als stad toch te kunnen onderscheiden van andere steden wordt er steeds meer gedaan aan citymarketing. Dit vakgebied heeft als doel om steden zo goed mogelijk te positioneren </a:t>
            </a:r>
            <a:r>
              <a:rPr lang="nl-NL" baseline="0" dirty="0" err="1"/>
              <a:t>tov</a:t>
            </a:r>
            <a:r>
              <a:rPr lang="nl-NL" baseline="0" dirty="0"/>
              <a:t> van andere steden om zo meer bewoners, bedrijven, investeerders, studenten en bezoekers aan te trekken. Daarmee wordt de economische positie van de stad verbeterd. </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4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 </a:t>
            </a:r>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13</a:t>
            </a:fld>
            <a:endParaRPr lang="nl-NL"/>
          </a:p>
        </p:txBody>
      </p:sp>
    </p:spTree>
    <p:extLst>
      <p:ext uri="{BB962C8B-B14F-4D97-AF65-F5344CB8AC3E}">
        <p14:creationId xmlns:p14="http://schemas.microsoft.com/office/powerpoint/2010/main" val="267911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14</a:t>
            </a:fld>
            <a:endParaRPr lang="nl-NL"/>
          </a:p>
        </p:txBody>
      </p:sp>
    </p:spTree>
    <p:extLst>
      <p:ext uri="{BB962C8B-B14F-4D97-AF65-F5344CB8AC3E}">
        <p14:creationId xmlns:p14="http://schemas.microsoft.com/office/powerpoint/2010/main" val="96395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3637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1476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2424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9006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212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808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72106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8810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07405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18-5-2021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7529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18-5-2021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spTree>
    <p:extLst>
      <p:ext uri="{BB962C8B-B14F-4D97-AF65-F5344CB8AC3E}">
        <p14:creationId xmlns:p14="http://schemas.microsoft.com/office/powerpoint/2010/main" val="373401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normAutofit/>
          </a:bodyPr>
          <a:lstStyle/>
          <a:p>
            <a:r>
              <a:rPr lang="nl-NL" dirty="0"/>
              <a:t>Vrijetijd Citymarketing</a:t>
            </a:r>
          </a:p>
        </p:txBody>
      </p:sp>
      <p:pic>
        <p:nvPicPr>
          <p:cNvPr id="4" name="Afbeelding 4" descr="Afbeelding met gebouw, gras, buiten, kleurrijk&#10;&#10;Beschrijving is gegenereerd met zeer hoge betrouwbaarheid">
            <a:extLst>
              <a:ext uri="{FF2B5EF4-FFF2-40B4-BE49-F238E27FC236}">
                <a16:creationId xmlns:a16="http://schemas.microsoft.com/office/drawing/2014/main" id="{7F2FB416-4D66-4F9B-A177-24F25BB0D88D}"/>
              </a:ext>
            </a:extLst>
          </p:cNvPr>
          <p:cNvPicPr>
            <a:picLocks noChangeAspect="1"/>
          </p:cNvPicPr>
          <p:nvPr/>
        </p:nvPicPr>
        <p:blipFill rotWithShape="1">
          <a:blip r:embed="rId2"/>
          <a:srcRect r="1333" b="-1"/>
          <a:stretch/>
        </p:blipFill>
        <p:spPr>
          <a:xfrm>
            <a:off x="2389717" y="612775"/>
            <a:ext cx="7315200" cy="4114800"/>
          </a:xfrm>
          <a:prstGeom prst="rect">
            <a:avLst/>
          </a:prstGeom>
          <a:noFill/>
        </p:spPr>
      </p:pic>
      <p:sp>
        <p:nvSpPr>
          <p:cNvPr id="9" name="Text Placeholder 3">
            <a:extLst>
              <a:ext uri="{FF2B5EF4-FFF2-40B4-BE49-F238E27FC236}">
                <a16:creationId xmlns:a16="http://schemas.microsoft.com/office/drawing/2014/main" id="{8E02A500-5572-4147-B413-B70849D4EF70}"/>
              </a:ext>
            </a:extLst>
          </p:cNvPr>
          <p:cNvSpPr>
            <a:spLocks noGrp="1"/>
          </p:cNvSpPr>
          <p:nvPr>
            <p:ph type="body" sz="half" idx="2"/>
          </p:nvPr>
        </p:nvSpPr>
        <p:spPr>
          <a:xfrm>
            <a:off x="2389717" y="5367338"/>
            <a:ext cx="7315200" cy="804862"/>
          </a:xfrm>
        </p:spPr>
        <p:txBody>
          <a:bodyPr vert="horz" lIns="91440" tIns="45720" rIns="91440" bIns="45720" rtlCol="0" anchor="t">
            <a:normAutofit/>
          </a:bodyPr>
          <a:lstStyle/>
          <a:p>
            <a:r>
              <a:rPr lang="en-US" dirty="0">
                <a:latin typeface="Arial"/>
                <a:cs typeface="Arial"/>
              </a:rPr>
              <a:t>Les 3</a:t>
            </a:r>
            <a:endParaRPr lang="en-US" dirty="0"/>
          </a:p>
        </p:txBody>
      </p:sp>
    </p:spTree>
    <p:extLst>
      <p:ext uri="{BB962C8B-B14F-4D97-AF65-F5344CB8AC3E}">
        <p14:creationId xmlns:p14="http://schemas.microsoft.com/office/powerpoint/2010/main" val="81898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citymarketing in de wereld</a:t>
            </a:r>
          </a:p>
        </p:txBody>
      </p:sp>
      <p:pic>
        <p:nvPicPr>
          <p:cNvPr id="6" name="Tijdelijke aanduiding voor inhoud 5">
            <a:extLst>
              <a:ext uri="{FF2B5EF4-FFF2-40B4-BE49-F238E27FC236}">
                <a16:creationId xmlns:a16="http://schemas.microsoft.com/office/drawing/2014/main" id="{9DAE229A-4786-4760-94BA-C60D234D81B1}"/>
              </a:ext>
            </a:extLst>
          </p:cNvPr>
          <p:cNvPicPr>
            <a:picLocks noGrp="1" noChangeAspect="1"/>
          </p:cNvPicPr>
          <p:nvPr>
            <p:ph idx="1"/>
          </p:nvPr>
        </p:nvPicPr>
        <p:blipFill>
          <a:blip r:embed="rId2"/>
          <a:stretch>
            <a:fillRect/>
          </a:stretch>
        </p:blipFill>
        <p:spPr>
          <a:xfrm>
            <a:off x="5115719" y="1708944"/>
            <a:ext cx="4086225" cy="3905250"/>
          </a:xfrm>
        </p:spPr>
      </p:pic>
    </p:spTree>
    <p:extLst>
      <p:ext uri="{BB962C8B-B14F-4D97-AF65-F5344CB8AC3E}">
        <p14:creationId xmlns:p14="http://schemas.microsoft.com/office/powerpoint/2010/main" val="81253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893C4-54B7-4C03-B392-351108C8EA0E}"/>
              </a:ext>
            </a:extLst>
          </p:cNvPr>
          <p:cNvSpPr>
            <a:spLocks noGrp="1"/>
          </p:cNvSpPr>
          <p:nvPr>
            <p:ph type="title"/>
          </p:nvPr>
        </p:nvSpPr>
        <p:spPr/>
        <p:txBody>
          <a:bodyPr/>
          <a:lstStyle/>
          <a:p>
            <a:r>
              <a:rPr lang="nl-NL" dirty="0"/>
              <a:t>Mooi voorbeeld van een reactie op citymarketing</a:t>
            </a:r>
          </a:p>
        </p:txBody>
      </p:sp>
      <p:pic>
        <p:nvPicPr>
          <p:cNvPr id="5" name="Tijdelijke aanduiding voor inhoud 4">
            <a:extLst>
              <a:ext uri="{FF2B5EF4-FFF2-40B4-BE49-F238E27FC236}">
                <a16:creationId xmlns:a16="http://schemas.microsoft.com/office/drawing/2014/main" id="{13F9C04B-44CF-4271-9A6B-AE33F49D84F6}"/>
              </a:ext>
            </a:extLst>
          </p:cNvPr>
          <p:cNvPicPr>
            <a:picLocks noGrp="1" noChangeAspect="1"/>
          </p:cNvPicPr>
          <p:nvPr>
            <p:ph idx="1"/>
          </p:nvPr>
        </p:nvPicPr>
        <p:blipFill>
          <a:blip r:embed="rId2"/>
          <a:stretch>
            <a:fillRect/>
          </a:stretch>
        </p:blipFill>
        <p:spPr>
          <a:xfrm>
            <a:off x="2735263" y="1517978"/>
            <a:ext cx="8847137" cy="4287181"/>
          </a:xfrm>
        </p:spPr>
      </p:pic>
    </p:spTree>
    <p:extLst>
      <p:ext uri="{BB962C8B-B14F-4D97-AF65-F5344CB8AC3E}">
        <p14:creationId xmlns:p14="http://schemas.microsoft.com/office/powerpoint/2010/main" val="374528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8422" y="332656"/>
            <a:ext cx="9445656" cy="648072"/>
          </a:xfrm>
        </p:spPr>
        <p:txBody>
          <a:bodyPr/>
          <a:lstStyle/>
          <a:p>
            <a:r>
              <a:rPr lang="nl-NL" dirty="0"/>
              <a:t>Waarom is Vrijetijd (</a:t>
            </a:r>
            <a:r>
              <a:rPr lang="nl-NL" dirty="0" err="1"/>
              <a:t>leisure</a:t>
            </a:r>
            <a:r>
              <a:rPr lang="nl-NL" dirty="0"/>
              <a:t>) belangrijk voor een stad?</a:t>
            </a:r>
          </a:p>
        </p:txBody>
      </p:sp>
      <p:sp>
        <p:nvSpPr>
          <p:cNvPr id="3" name="Tijdelijke aanduiding voor inhoud 2"/>
          <p:cNvSpPr>
            <a:spLocks noGrp="1"/>
          </p:cNvSpPr>
          <p:nvPr>
            <p:ph idx="1"/>
          </p:nvPr>
        </p:nvSpPr>
        <p:spPr/>
        <p:txBody>
          <a:bodyPr/>
          <a:lstStyle/>
          <a:p>
            <a:r>
              <a:rPr lang="nl-NL" dirty="0"/>
              <a:t>Het geeft onderscheidend vermogen</a:t>
            </a:r>
          </a:p>
          <a:p>
            <a:r>
              <a:rPr lang="nl-NL" dirty="0"/>
              <a:t>Het trekt mensen naar de stad (economisch)</a:t>
            </a:r>
          </a:p>
          <a:p>
            <a:r>
              <a:rPr lang="nl-NL" dirty="0"/>
              <a:t>Meer bezoekers -&gt; meer ondernemers</a:t>
            </a:r>
          </a:p>
          <a:p>
            <a:r>
              <a:rPr lang="nl-NL" dirty="0"/>
              <a:t>Levende stad is een leefbare stad</a:t>
            </a:r>
          </a:p>
          <a:p>
            <a:r>
              <a:rPr lang="nl-NL" dirty="0"/>
              <a:t>Gelukkigere bewoners</a:t>
            </a:r>
          </a:p>
          <a:p>
            <a:r>
              <a:rPr lang="nl-NL" dirty="0"/>
              <a:t>Sociale cohesie vergroten</a:t>
            </a:r>
          </a:p>
          <a:p>
            <a:r>
              <a:rPr lang="nl-NL" dirty="0"/>
              <a:t>Burgerparticipatie stimuleren</a:t>
            </a:r>
          </a:p>
          <a:p>
            <a:endParaRPr lang="nl-NL" dirty="0"/>
          </a:p>
          <a:p>
            <a:endParaRPr lang="nl-NL" dirty="0"/>
          </a:p>
        </p:txBody>
      </p:sp>
    </p:spTree>
    <p:extLst>
      <p:ext uri="{BB962C8B-B14F-4D97-AF65-F5344CB8AC3E}">
        <p14:creationId xmlns:p14="http://schemas.microsoft.com/office/powerpoint/2010/main" val="279717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Tilburg onder de loep</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78" y="1488278"/>
            <a:ext cx="9573092" cy="3061395"/>
          </a:xfrm>
          <a:prstGeom prst="rect">
            <a:avLst/>
          </a:prstGeom>
        </p:spPr>
      </p:pic>
      <p:sp>
        <p:nvSpPr>
          <p:cNvPr id="6" name="Tekstvak 5">
            <a:extLst>
              <a:ext uri="{FF2B5EF4-FFF2-40B4-BE49-F238E27FC236}">
                <a16:creationId xmlns:a16="http://schemas.microsoft.com/office/drawing/2014/main" id="{3A8DB61C-162D-4148-8A5F-201BD349B7BE}"/>
              </a:ext>
            </a:extLst>
          </p:cNvPr>
          <p:cNvSpPr txBox="1"/>
          <p:nvPr/>
        </p:nvSpPr>
        <p:spPr>
          <a:xfrm>
            <a:off x="1766688" y="5185056"/>
            <a:ext cx="6094428" cy="369332"/>
          </a:xfrm>
          <a:prstGeom prst="rect">
            <a:avLst/>
          </a:prstGeom>
          <a:noFill/>
        </p:spPr>
        <p:txBody>
          <a:bodyPr wrap="square">
            <a:spAutoFit/>
          </a:bodyPr>
          <a:lstStyle/>
          <a:p>
            <a:r>
              <a:rPr lang="nl-NL" dirty="0"/>
              <a:t>https://www.tilburg.nl/stad-bestuur/stad/cultuur-vrije-tijd/</a:t>
            </a:r>
          </a:p>
        </p:txBody>
      </p:sp>
    </p:spTree>
    <p:extLst>
      <p:ext uri="{BB962C8B-B14F-4D97-AF65-F5344CB8AC3E}">
        <p14:creationId xmlns:p14="http://schemas.microsoft.com/office/powerpoint/2010/main" val="93745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Tilburg onder de loep</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a:t>Onderzoek (in 5 minuten)</a:t>
            </a:r>
          </a:p>
          <a:p>
            <a:pPr marL="514350" indent="-514350">
              <a:buFont typeface="+mj-lt"/>
              <a:buAutoNum type="arabicPeriod"/>
            </a:pPr>
            <a:endParaRPr lang="nl-NL" dirty="0"/>
          </a:p>
          <a:p>
            <a:pPr marL="514350" indent="-514350">
              <a:buFont typeface="+mj-lt"/>
              <a:buAutoNum type="arabicPeriod"/>
            </a:pPr>
            <a:r>
              <a:rPr lang="nl-NL" dirty="0"/>
              <a:t>Wat is de identiteit van Tilburg?</a:t>
            </a:r>
          </a:p>
          <a:p>
            <a:pPr marL="514350" indent="-514350">
              <a:buFont typeface="+mj-lt"/>
              <a:buAutoNum type="arabicPeriod"/>
            </a:pPr>
            <a:r>
              <a:rPr lang="nl-NL" dirty="0"/>
              <a:t>Wat wil Tilburg uitstralen?</a:t>
            </a:r>
          </a:p>
          <a:p>
            <a:pPr marL="514350" indent="-514350">
              <a:buFont typeface="+mj-lt"/>
              <a:buAutoNum type="arabicPeriod"/>
            </a:pPr>
            <a:endParaRPr lang="nl-NL" dirty="0"/>
          </a:p>
          <a:p>
            <a:pPr marL="0" indent="0">
              <a:buNone/>
            </a:pPr>
            <a:endParaRPr lang="nl-NL" dirty="0"/>
          </a:p>
          <a:p>
            <a:pPr marL="0" indent="0">
              <a:buNone/>
            </a:pPr>
            <a:r>
              <a:rPr lang="nl-NL" dirty="0"/>
              <a:t>Stel dat jij een citymarketing bureau zou hebben:</a:t>
            </a:r>
          </a:p>
          <a:p>
            <a:pPr marL="0" indent="0">
              <a:buNone/>
            </a:pPr>
            <a:r>
              <a:rPr lang="nl-NL" dirty="0"/>
              <a:t>1. Bedenk een nieuwe slogan voor Tilburg</a:t>
            </a:r>
          </a:p>
          <a:p>
            <a:pPr marL="0" indent="0">
              <a:buNone/>
            </a:pPr>
            <a:r>
              <a:rPr lang="nl-NL" dirty="0"/>
              <a:t>2. Bedenk voor elk van onderstaande doelgroepen een passend evenement en laat de identiteit hierin terugkomen:</a:t>
            </a:r>
          </a:p>
          <a:p>
            <a:pPr marL="0" indent="0">
              <a:buNone/>
            </a:pPr>
            <a:r>
              <a:rPr lang="nl-NL" dirty="0"/>
              <a:t>	- jongeren 12-18</a:t>
            </a:r>
          </a:p>
          <a:p>
            <a:pPr marL="0" indent="0">
              <a:buNone/>
            </a:pPr>
            <a:r>
              <a:rPr lang="nl-NL" dirty="0"/>
              <a:t>	- jongeren 16- 24</a:t>
            </a:r>
          </a:p>
          <a:p>
            <a:pPr marL="0" indent="0">
              <a:buNone/>
            </a:pPr>
            <a:r>
              <a:rPr lang="nl-NL" dirty="0"/>
              <a:t>	- jongvolwassenen 20-35</a:t>
            </a:r>
          </a:p>
          <a:p>
            <a:pPr marL="0" indent="0">
              <a:buNone/>
            </a:pPr>
            <a:r>
              <a:rPr lang="nl-NL" dirty="0"/>
              <a:t>	- volwassenen 30-65jr</a:t>
            </a:r>
          </a:p>
          <a:p>
            <a:pPr marL="0" indent="0">
              <a:buNone/>
            </a:pPr>
            <a:r>
              <a:rPr lang="nl-NL" dirty="0"/>
              <a:t>	- ouderen 55 </a:t>
            </a:r>
            <a:r>
              <a:rPr lang="nl-NL" dirty="0" err="1"/>
              <a:t>jr</a:t>
            </a:r>
            <a:r>
              <a:rPr lang="nl-NL" dirty="0"/>
              <a:t> en ouder </a:t>
            </a:r>
          </a:p>
        </p:txBody>
      </p:sp>
    </p:spTree>
    <p:extLst>
      <p:ext uri="{BB962C8B-B14F-4D97-AF65-F5344CB8AC3E}">
        <p14:creationId xmlns:p14="http://schemas.microsoft.com/office/powerpoint/2010/main" val="98137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lstStyle/>
          <a:p>
            <a:r>
              <a:rPr lang="nl-NL" dirty="0"/>
              <a:t>Aan het eind van deze les kun je:</a:t>
            </a:r>
          </a:p>
          <a:p>
            <a:r>
              <a:rPr lang="nl-NL" dirty="0"/>
              <a:t>Het begrip citymarketing beschrijven</a:t>
            </a:r>
          </a:p>
          <a:p>
            <a:r>
              <a:rPr lang="nl-NL" dirty="0"/>
              <a:t>Voorbeelden geven van citymarketing</a:t>
            </a:r>
          </a:p>
          <a:p>
            <a:r>
              <a:rPr lang="nl-NL" dirty="0"/>
              <a:t>Aangeven waarom een stad aan citymarketing zou willen doen</a:t>
            </a:r>
          </a:p>
          <a:p>
            <a:r>
              <a:rPr lang="nl-NL" dirty="0"/>
              <a:t>Een stad analyseren op het gebied van citymarketing</a:t>
            </a:r>
          </a:p>
          <a:p>
            <a:r>
              <a:rPr lang="nl-NL" dirty="0"/>
              <a:t>De link leggen tussen citymarketing en </a:t>
            </a:r>
            <a:r>
              <a:rPr lang="nl-NL" dirty="0" err="1"/>
              <a:t>leisure</a:t>
            </a:r>
            <a:endParaRPr lang="nl-NL" dirty="0"/>
          </a:p>
          <a:p>
            <a:endParaRPr lang="nl-NL" dirty="0"/>
          </a:p>
        </p:txBody>
      </p:sp>
    </p:spTree>
    <p:extLst>
      <p:ext uri="{BB962C8B-B14F-4D97-AF65-F5344CB8AC3E}">
        <p14:creationId xmlns:p14="http://schemas.microsoft.com/office/powerpoint/2010/main" val="215478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Arnhem</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622" y="1754814"/>
            <a:ext cx="4498535" cy="3001166"/>
          </a:xfrm>
          <a:prstGeom prst="rect">
            <a:avLst/>
          </a:prstGeom>
        </p:spPr>
      </p:pic>
    </p:spTree>
    <p:extLst>
      <p:ext uri="{BB962C8B-B14F-4D97-AF65-F5344CB8AC3E}">
        <p14:creationId xmlns:p14="http://schemas.microsoft.com/office/powerpoint/2010/main" val="40222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Den Bosch</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707" y="1760248"/>
            <a:ext cx="5241759" cy="2970330"/>
          </a:xfrm>
          <a:prstGeom prst="rect">
            <a:avLst/>
          </a:prstGeom>
        </p:spPr>
      </p:pic>
    </p:spTree>
    <p:extLst>
      <p:ext uri="{BB962C8B-B14F-4D97-AF65-F5344CB8AC3E}">
        <p14:creationId xmlns:p14="http://schemas.microsoft.com/office/powerpoint/2010/main" val="6004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5"/>
            <a:ext cx="6002424" cy="3697058"/>
          </a:xfrm>
        </p:spPr>
        <p:txBody>
          <a:bodyPr>
            <a:normAutofit fontScale="70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Groningen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069" y="1458567"/>
            <a:ext cx="5715000" cy="3214688"/>
          </a:xfrm>
          <a:prstGeom prst="rect">
            <a:avLst/>
          </a:prstGeom>
        </p:spPr>
      </p:pic>
    </p:spTree>
    <p:extLst>
      <p:ext uri="{BB962C8B-B14F-4D97-AF65-F5344CB8AC3E}">
        <p14:creationId xmlns:p14="http://schemas.microsoft.com/office/powerpoint/2010/main" val="34640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Stockholm (Zweden)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059" y="1326215"/>
            <a:ext cx="5346594" cy="3569622"/>
          </a:xfrm>
          <a:prstGeom prst="rect">
            <a:avLst/>
          </a:prstGeom>
        </p:spPr>
      </p:pic>
    </p:spTree>
    <p:extLst>
      <p:ext uri="{BB962C8B-B14F-4D97-AF65-F5344CB8AC3E}">
        <p14:creationId xmlns:p14="http://schemas.microsoft.com/office/powerpoint/2010/main" val="39779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Concurrentie</a:t>
            </a:r>
          </a:p>
        </p:txBody>
      </p:sp>
      <p:sp>
        <p:nvSpPr>
          <p:cNvPr id="3" name="Tijdelijke aanduiding voor inhoud 2"/>
          <p:cNvSpPr>
            <a:spLocks noGrp="1"/>
          </p:cNvSpPr>
          <p:nvPr>
            <p:ph idx="1"/>
          </p:nvPr>
        </p:nvSpPr>
        <p:spPr>
          <a:xfrm>
            <a:off x="3179676" y="1754815"/>
            <a:ext cx="6002424" cy="3697058"/>
          </a:xfrm>
        </p:spPr>
        <p:txBody>
          <a:bodyPr/>
          <a:lstStyle/>
          <a:p>
            <a:r>
              <a:rPr lang="nl-NL" dirty="0"/>
              <a:t>Steden lijken steeds meer op elkaar</a:t>
            </a:r>
          </a:p>
          <a:p>
            <a:r>
              <a:rPr lang="nl-NL" dirty="0"/>
              <a:t>Gevolg: citymarketing / </a:t>
            </a:r>
            <a:r>
              <a:rPr lang="nl-NL" dirty="0" err="1"/>
              <a:t>citybranding</a:t>
            </a:r>
            <a:endParaRPr lang="nl-NL" dirty="0"/>
          </a:p>
          <a:p>
            <a:r>
              <a:rPr lang="nl-NL" dirty="0"/>
              <a:t>Economische positie van de stad</a:t>
            </a:r>
          </a:p>
        </p:txBody>
      </p:sp>
    </p:spTree>
    <p:extLst>
      <p:ext uri="{BB962C8B-B14F-4D97-AF65-F5344CB8AC3E}">
        <p14:creationId xmlns:p14="http://schemas.microsoft.com/office/powerpoint/2010/main" val="163604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Redenen om een stad te bezoeken</a:t>
            </a:r>
          </a:p>
        </p:txBody>
      </p:sp>
      <p:sp>
        <p:nvSpPr>
          <p:cNvPr id="3" name="Tijdelijke aanduiding voor inhoud 2"/>
          <p:cNvSpPr>
            <a:spLocks noGrp="1"/>
          </p:cNvSpPr>
          <p:nvPr>
            <p:ph idx="1"/>
          </p:nvPr>
        </p:nvSpPr>
        <p:spPr>
          <a:xfrm>
            <a:off x="3179676" y="1754815"/>
            <a:ext cx="6002424" cy="3697058"/>
          </a:xfrm>
        </p:spPr>
        <p:txBody>
          <a:bodyPr>
            <a:normAutofit lnSpcReduction="10000"/>
          </a:bodyPr>
          <a:lstStyle/>
          <a:p>
            <a:r>
              <a:rPr lang="nl-NL" dirty="0"/>
              <a:t>Waarom bezoek jij een stad?</a:t>
            </a:r>
          </a:p>
          <a:p>
            <a:pPr marL="0" indent="0">
              <a:buNone/>
            </a:pPr>
            <a:endParaRPr lang="nl-NL" dirty="0"/>
          </a:p>
          <a:p>
            <a:r>
              <a:rPr lang="nl-NL" dirty="0"/>
              <a:t>Reden kunnen zijn:</a:t>
            </a:r>
          </a:p>
          <a:p>
            <a:pPr lvl="1"/>
            <a:r>
              <a:rPr lang="nl-NL" dirty="0"/>
              <a:t>Mooi / historisch centrum</a:t>
            </a:r>
          </a:p>
          <a:p>
            <a:pPr lvl="1"/>
            <a:r>
              <a:rPr lang="nl-NL" dirty="0"/>
              <a:t>Goede winkels</a:t>
            </a:r>
          </a:p>
          <a:p>
            <a:pPr lvl="1"/>
            <a:r>
              <a:rPr lang="nl-NL" dirty="0"/>
              <a:t>Goede horeca</a:t>
            </a:r>
          </a:p>
          <a:p>
            <a:pPr lvl="1"/>
            <a:r>
              <a:rPr lang="nl-NL" dirty="0"/>
              <a:t>Leuke evenementen</a:t>
            </a:r>
          </a:p>
          <a:p>
            <a:pPr lvl="1"/>
            <a:r>
              <a:rPr lang="nl-NL" dirty="0"/>
              <a:t>Aansprekend cultureel aanbod</a:t>
            </a:r>
          </a:p>
        </p:txBody>
      </p:sp>
    </p:spTree>
    <p:extLst>
      <p:ext uri="{BB962C8B-B14F-4D97-AF65-F5344CB8AC3E}">
        <p14:creationId xmlns:p14="http://schemas.microsoft.com/office/powerpoint/2010/main" val="328911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citymarketing in Nederland</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652" y="1808821"/>
            <a:ext cx="4762500" cy="1819275"/>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086" y="3429002"/>
            <a:ext cx="2499587" cy="249958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505" y="3719854"/>
            <a:ext cx="3508139" cy="2272879"/>
          </a:xfrm>
          <a:prstGeom prst="rect">
            <a:avLst/>
          </a:prstGeom>
        </p:spPr>
      </p:pic>
    </p:spTree>
    <p:extLst>
      <p:ext uri="{BB962C8B-B14F-4D97-AF65-F5344CB8AC3E}">
        <p14:creationId xmlns:p14="http://schemas.microsoft.com/office/powerpoint/2010/main" val="4059179185"/>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D1A2B-5AB8-4BE7-B5E6-2929AEB8C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F05B67-D13A-4776-9A8C-1EEE9786E5E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F1873F6-C36F-49EC-82F2-7E3219FA9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TotalTime>
  <Words>386</Words>
  <Application>Microsoft Office PowerPoint</Application>
  <PresentationFormat>Breedbeeld</PresentationFormat>
  <Paragraphs>99</Paragraphs>
  <Slides>14</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1_Kantoorthema</vt:lpstr>
      <vt:lpstr>Vrijetijd Citymarketing</vt:lpstr>
      <vt:lpstr>Leerdoelen</vt:lpstr>
      <vt:lpstr>Welke stad zie je hier?</vt:lpstr>
      <vt:lpstr>Welke stad zie je hier?</vt:lpstr>
      <vt:lpstr>Welke stad zie je hier?</vt:lpstr>
      <vt:lpstr>Welke stad zie je hier?</vt:lpstr>
      <vt:lpstr>Concurrentie</vt:lpstr>
      <vt:lpstr>Redenen om een stad te bezoeken</vt:lpstr>
      <vt:lpstr>Voorbeelden van citymarketing in Nederland</vt:lpstr>
      <vt:lpstr>Voorbeelden van citymarketing in de wereld</vt:lpstr>
      <vt:lpstr>Mooi voorbeeld van een reactie op citymarketing</vt:lpstr>
      <vt:lpstr>Waarom is Vrijetijd (leisure) belangrijk voor een stad?</vt:lpstr>
      <vt:lpstr>Tilburg onder de loep</vt:lpstr>
      <vt:lpstr>Tilburg onder de loep</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Kimberley Borm</dc:creator>
  <cp:lastModifiedBy>Machiel Huizer</cp:lastModifiedBy>
  <cp:revision>18</cp:revision>
  <dcterms:created xsi:type="dcterms:W3CDTF">2018-07-03T08:32:08Z</dcterms:created>
  <dcterms:modified xsi:type="dcterms:W3CDTF">2021-05-18T09:20:58Z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